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5" r:id="rId12"/>
    <p:sldId id="267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17" r:id="rId42"/>
    <p:sldId id="318" r:id="rId43"/>
    <p:sldId id="298" r:id="rId44"/>
    <p:sldId id="299" r:id="rId45"/>
    <p:sldId id="316" r:id="rId46"/>
    <p:sldId id="300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04" r:id="rId57"/>
    <p:sldId id="305" r:id="rId58"/>
    <p:sldId id="306" r:id="rId59"/>
    <p:sldId id="307" r:id="rId60"/>
    <p:sldId id="308" r:id="rId61"/>
    <p:sldId id="309" r:id="rId62"/>
    <p:sldId id="313" r:id="rId63"/>
    <p:sldId id="314" r:id="rId64"/>
    <p:sldId id="26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D86273E2-ACBE-4B63-9C39-C8636B120D0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15"/>
            <p14:sldId id="267"/>
            <p14:sldId id="268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17"/>
            <p14:sldId id="318"/>
            <p14:sldId id="298"/>
            <p14:sldId id="299"/>
            <p14:sldId id="316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3"/>
            <p14:sldId id="314"/>
            <p14:sldId id="26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959" autoAdjust="0"/>
    <p:restoredTop sz="94660"/>
  </p:normalViewPr>
  <p:slideViewPr>
    <p:cSldViewPr snapToGrid="0">
      <p:cViewPr varScale="1">
        <p:scale>
          <a:sx n="66" d="100"/>
          <a:sy n="66" d="100"/>
        </p:scale>
        <p:origin x="-126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507B7-D7FA-4336-9198-78E96390280B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515F7-0EAD-4794-BECA-2A2BA5D37D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000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38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4149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089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3499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5442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40944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4917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7205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9398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0719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61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7399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151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4383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1678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440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091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3570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7868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1343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6955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64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7381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577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2818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9681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709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18855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9620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1205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8948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1160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782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2621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080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085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799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3552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835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15F7-0EAD-4794-BECA-2A2BA5D37D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950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</p:spPr>
      </p:pic>
      <p:grpSp>
        <p:nvGrpSpPr>
          <p:cNvPr id="66" name="Group 65"/>
          <p:cNvGrpSpPr/>
          <p:nvPr/>
        </p:nvGrpSpPr>
        <p:grpSpPr>
          <a:xfrm>
            <a:off x="1" y="1"/>
            <a:ext cx="307340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51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3651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34736" y="5410203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3650" y="5410203"/>
            <a:ext cx="512488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4138" y="5410201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s 9"/>
          <p:cNvSpPr/>
          <p:nvPr/>
        </p:nvSpPr>
        <p:spPr>
          <a:xfrm>
            <a:off x="9464040" y="88266"/>
            <a:ext cx="2457027" cy="62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64" name="Rectangles 10"/>
          <p:cNvSpPr/>
          <p:nvPr/>
        </p:nvSpPr>
        <p:spPr>
          <a:xfrm>
            <a:off x="9364134" y="66040"/>
            <a:ext cx="2650913" cy="7035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xmlns="" val="66380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4304666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5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90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7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1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50697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1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28772" y="7184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23297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10294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134043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6199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41412" y="3360263"/>
            <a:ext cx="319524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8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4767" y="3363435"/>
            <a:ext cx="3185277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3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3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2770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60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4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8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4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3" y="4980856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7187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4558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1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1"/>
            <a:ext cx="7748591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733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141414" y="2249487"/>
            <a:ext cx="990599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8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6239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2" y="5883276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97037" y="103032"/>
            <a:ext cx="1940417" cy="506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xmlns="" val="11877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8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s 6"/>
          <p:cNvSpPr/>
          <p:nvPr/>
        </p:nvSpPr>
        <p:spPr>
          <a:xfrm>
            <a:off x="9455574" y="42546"/>
            <a:ext cx="2595033" cy="70421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xmlns="" val="171183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838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8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8537" y="2249486"/>
            <a:ext cx="45812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9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9323" y="2249485"/>
            <a:ext cx="457808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9"/>
            <a:ext cx="487521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1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768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404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6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1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6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666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5" y="609600"/>
            <a:ext cx="5005283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43822" y="609600"/>
            <a:ext cx="4603591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005285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05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9051" y="1"/>
            <a:ext cx="12055699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6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9286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1145" y="772511"/>
            <a:ext cx="9654081" cy="143466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Java Script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Users\Bhargavi\Desktop\js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7446" y="1447800"/>
            <a:ext cx="7772400" cy="541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0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10" y="325120"/>
            <a:ext cx="10274903" cy="623333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&lt;html&gt;&lt;head&gt;&lt;script&gt;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function add(){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a,b,c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a=Number(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("first").value);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b=Number(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("second").value);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c= a + b;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("answer").value= c;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&lt;/script&gt;&lt;/head&gt;&lt;body&gt;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Enter First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Value:&lt;input type="text" id="first"&gt;&lt;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Enter second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Value:&lt;input type="text" id="second"&gt;&lt;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Answer:&lt;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input id="answer"&gt;&lt;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&lt;button 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onclick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="add()"&gt;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Answer&lt;/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button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body&gt;&lt;/html&gt;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42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Bhargavi\Downloads\ezgif.com-crop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" y="751841"/>
            <a:ext cx="6502400" cy="4815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  <a:latin typeface="Calibri Light"/>
              </a:rPr>
              <a:t>Built-in Objects  in JavaScript</a:t>
            </a:r>
            <a:r>
              <a:rPr lang="en-US" b="1" u="sng" dirty="0"/>
              <a:t/>
            </a:r>
            <a:br>
              <a:rPr lang="en-US" b="1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supports a number of built-in objects that extend the flexibility of the language.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 err="1" smtClean="0">
                <a:solidFill>
                  <a:srgbClr val="000000"/>
                </a:solidFill>
                <a:latin typeface="Times New Roman"/>
              </a:rPr>
              <a:t>Javascript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provides following built-in objects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Date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Math 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Array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String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2205" y="3115440"/>
            <a:ext cx="3345208" cy="3175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9512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FF00"/>
                </a:solidFill>
                <a:latin typeface="Calibri Light"/>
              </a:rPr>
              <a:t>Date Object</a:t>
            </a:r>
            <a:r>
              <a:rPr lang="en-US" b="1" u="sng" dirty="0">
                <a:solidFill>
                  <a:srgbClr val="FFFF00"/>
                </a:solidFill>
              </a:rPr>
              <a:t/>
            </a:r>
            <a:br>
              <a:rPr lang="en-US" b="1" u="sng" dirty="0">
                <a:solidFill>
                  <a:srgbClr val="FFFF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732" y="1671145"/>
            <a:ext cx="6169243" cy="4120056"/>
          </a:xfrm>
        </p:spPr>
        <p:txBody>
          <a:bodyPr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The </a:t>
            </a:r>
            <a:r>
              <a:rPr lang="en-US" b="1" dirty="0">
                <a:solidFill>
                  <a:srgbClr val="000000"/>
                </a:solidFill>
                <a:latin typeface="Times New Roman"/>
              </a:rPr>
              <a:t>JavaScript date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 object can be used to get year, month and day. </a:t>
            </a:r>
            <a:endParaRPr lang="en-US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Date 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objects are created with the </a:t>
            </a:r>
            <a:r>
              <a:rPr lang="en-US" b="1" dirty="0">
                <a:solidFill>
                  <a:srgbClr val="000000"/>
                </a:solidFill>
                <a:latin typeface="Times New Roman"/>
              </a:rPr>
              <a:t>new Date( )</a:t>
            </a:r>
            <a:endParaRPr lang="en-US" dirty="0"/>
          </a:p>
          <a:p>
            <a:pPr algn="just">
              <a:lnSpc>
                <a:spcPct val="100000"/>
              </a:lnSpc>
              <a:buNone/>
            </a:pPr>
            <a:r>
              <a:rPr lang="en-US" b="1" dirty="0">
                <a:solidFill>
                  <a:srgbClr val="FF0000"/>
                </a:solidFill>
                <a:latin typeface="Times New Roman"/>
              </a:rPr>
              <a:t>Syntax</a:t>
            </a:r>
            <a:endParaRPr lang="en-US" b="1" dirty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Times New Roman"/>
              </a:rPr>
              <a:t>obj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=new Date();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6598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Table 1"/>
          <p:cNvGraphicFramePr/>
          <p:nvPr/>
        </p:nvGraphicFramePr>
        <p:xfrm>
          <a:off x="228600" y="914400"/>
          <a:ext cx="8305800" cy="5470560"/>
        </p:xfrm>
        <a:graphic>
          <a:graphicData uri="http://schemas.openxmlformats.org/drawingml/2006/table">
            <a:tbl>
              <a:tblPr/>
              <a:tblGrid>
                <a:gridCol w="24472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585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Method</a:t>
                      </a:r>
                      <a:endParaRPr sz="2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Description</a:t>
                      </a:r>
                      <a:endParaRPr sz="2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624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getFullYear()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returns the year in 4 digit e.g. 2015. </a:t>
                      </a:r>
                      <a:endParaRPr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624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getMonth()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the month in 2 digit from 0 to 11. So it is better to use getMonth()+1 in your code.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getDate()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returns the date in 1 or 2 digit from 1 to 31.</a:t>
                      </a:r>
                      <a:endParaRPr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getDay()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the day of week in 1 digit from 0 to 6.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getHours()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</a:t>
                      </a: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the hour (0-23)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getMinutes()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 </a:t>
                      </a: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the minutes (0-59)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getSeconds()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</a:t>
                      </a: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the seconds (0-59)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getMilliseconds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returns 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the milliseconds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.</a:t>
                      </a:r>
                      <a:endParaRPr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25" name="TextShape 2"/>
          <p:cNvSpPr txBox="1"/>
          <p:nvPr/>
        </p:nvSpPr>
        <p:spPr>
          <a:xfrm>
            <a:off x="838080" y="365040"/>
            <a:ext cx="10515240" cy="626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u="sng" dirty="0">
                <a:solidFill>
                  <a:srgbClr val="000000"/>
                </a:solidFill>
                <a:latin typeface="Calibri Light"/>
              </a:rPr>
              <a:t>Date Methods</a:t>
            </a:r>
            <a:r>
              <a:rPr lang="en-US" sz="3600" dirty="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graphicFrame>
        <p:nvGraphicFramePr>
          <p:cNvPr id="4" name="Table 1"/>
          <p:cNvGraphicFramePr/>
          <p:nvPr/>
        </p:nvGraphicFramePr>
        <p:xfrm>
          <a:off x="228600" y="915360"/>
          <a:ext cx="8305800" cy="5470560"/>
        </p:xfrm>
        <a:graphic>
          <a:graphicData uri="http://schemas.openxmlformats.org/drawingml/2006/table">
            <a:tbl>
              <a:tblPr/>
              <a:tblGrid>
                <a:gridCol w="24472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585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Method</a:t>
                      </a:r>
                      <a:endParaRPr sz="2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Description</a:t>
                      </a:r>
                      <a:endParaRPr sz="2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624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getFullYear()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returns the year in 4 digit e.g. 2015. </a:t>
                      </a:r>
                      <a:endParaRPr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624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getMonth()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the month in 2 digit from 0 to 11. So it is better to use getMonth()+1 in your code.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getDate()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returns the date in 1 or 2 digit from 1 to 31.</a:t>
                      </a:r>
                      <a:endParaRPr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getDay()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the day of week in 1 digit from 0 to 6.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getHours()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</a:t>
                      </a: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the hour (0-23)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getMinutes()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 </a:t>
                      </a: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the minutes (0-59)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getSeconds()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Times New Roman"/>
                        </a:rPr>
                        <a:t>returns </a:t>
                      </a: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the seconds (0-59)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592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getMilliseconds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()</a:t>
                      </a:r>
                      <a:endParaRPr sz="240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returns 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the milliseconds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.</a:t>
                      </a:r>
                      <a:endParaRPr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8372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8080" y="222120"/>
            <a:ext cx="10515240" cy="638748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&lt;html&gt;&lt;body&gt;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&lt;script&gt;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d,day,month,year,h,m,s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;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d=new Date(); 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day=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d.getDate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(); 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month=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d.getMonth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()+1; 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year=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d.getFullYear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(); 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("&lt;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&gt;Date is: "+day+"/"+month+"/"+year);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h=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d.getHours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(); 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m=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d.getMinutes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(); 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s=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d.getSeconds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(); 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("&lt;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&gt;"+h+":"+m+":"+s);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&lt;/script&gt;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&lt;/body&gt;&lt;/html&gt;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2478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4724400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0867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1244520"/>
            <a:ext cx="6629520" cy="53488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 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JavaScript math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object provides several methods to perform mathematical operation.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Unlike date object, it doesn't have constructors.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838080" y="365040"/>
            <a:ext cx="10515240" cy="626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1" u="sng" dirty="0" smtClean="0">
                <a:solidFill>
                  <a:srgbClr val="FFFF00"/>
                </a:solidFill>
                <a:latin typeface="Calibri Light"/>
              </a:rPr>
              <a:t>Math </a:t>
            </a:r>
            <a:r>
              <a:rPr lang="en-US" sz="3600" b="1" u="sng" dirty="0">
                <a:solidFill>
                  <a:srgbClr val="FFFF00"/>
                </a:solidFill>
                <a:latin typeface="Calibri Light"/>
              </a:rPr>
              <a:t>Object</a:t>
            </a:r>
            <a:endParaRPr b="1" u="sng">
              <a:solidFill>
                <a:srgbClr val="FFFF00"/>
              </a:solidFill>
            </a:endParaRPr>
          </a:p>
        </p:txBody>
      </p:sp>
      <p:pic>
        <p:nvPicPr>
          <p:cNvPr id="6147" name="Picture 3" descr="C:\Users\Bhargavi\Desktop\xBEPh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2640" y="0"/>
            <a:ext cx="2824480" cy="3002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7701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Table 1"/>
          <p:cNvGraphicFramePr/>
          <p:nvPr/>
        </p:nvGraphicFramePr>
        <p:xfrm>
          <a:off x="228601" y="838202"/>
          <a:ext cx="9448799" cy="5350632"/>
        </p:xfrm>
        <a:graphic>
          <a:graphicData uri="http://schemas.openxmlformats.org/drawingml/2006/table">
            <a:tbl>
              <a:tblPr/>
              <a:tblGrid>
                <a:gridCol w="16001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48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59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dirty="0">
                          <a:solidFill>
                            <a:srgbClr val="000000"/>
                          </a:solidFill>
                          <a:latin typeface="Times New Roman"/>
                        </a:rPr>
                        <a:t>Method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dirty="0">
                          <a:solidFill>
                            <a:srgbClr val="000000"/>
                          </a:solidFill>
                          <a:latin typeface="Times New Roman"/>
                        </a:rPr>
                        <a:t>Description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b="1">
                          <a:solidFill>
                            <a:srgbClr val="0563C1"/>
                          </a:solidFill>
                          <a:latin typeface="Times New Roman"/>
                        </a:rPr>
                        <a:t>abs()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>
                          <a:solidFill>
                            <a:srgbClr val="000000"/>
                          </a:solidFill>
                          <a:latin typeface="Times New Roman"/>
                        </a:rPr>
                        <a:t>Returns the absolute value of a number.</a:t>
                      </a:r>
                      <a:endParaRPr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04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b="1">
                          <a:solidFill>
                            <a:srgbClr val="0563C1"/>
                          </a:solidFill>
                          <a:latin typeface="Times New Roman"/>
                        </a:rPr>
                        <a:t>ceil()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dirty="0">
                          <a:solidFill>
                            <a:srgbClr val="000000"/>
                          </a:solidFill>
                          <a:latin typeface="Times New Roman"/>
                        </a:rPr>
                        <a:t>Returns </a:t>
                      </a:r>
                      <a:r>
                        <a:rPr lang="en-IN" sz="250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the </a:t>
                      </a:r>
                      <a:r>
                        <a:rPr lang="en-IN" sz="2500" dirty="0">
                          <a:solidFill>
                            <a:srgbClr val="000000"/>
                          </a:solidFill>
                          <a:latin typeface="Times New Roman"/>
                        </a:rPr>
                        <a:t>integer greater than or equal to a number.</a:t>
                      </a:r>
                      <a:endParaRPr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6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b="1">
                          <a:solidFill>
                            <a:srgbClr val="0563C1"/>
                          </a:solidFill>
                          <a:latin typeface="Times New Roman"/>
                        </a:rPr>
                        <a:t>floor()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>
                          <a:solidFill>
                            <a:srgbClr val="000000"/>
                          </a:solidFill>
                          <a:latin typeface="Times New Roman"/>
                        </a:rPr>
                        <a:t>Returns </a:t>
                      </a:r>
                      <a:r>
                        <a:rPr lang="en-IN" sz="2500" smtClean="0">
                          <a:solidFill>
                            <a:srgbClr val="000000"/>
                          </a:solidFill>
                          <a:latin typeface="Times New Roman"/>
                        </a:rPr>
                        <a:t>the</a:t>
                      </a:r>
                      <a:r>
                        <a:rPr lang="en-IN" sz="2500" baseline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IN" sz="2500" smtClean="0">
                          <a:solidFill>
                            <a:srgbClr val="000000"/>
                          </a:solidFill>
                          <a:latin typeface="Times New Roman"/>
                        </a:rPr>
                        <a:t>integer </a:t>
                      </a:r>
                      <a:r>
                        <a:rPr lang="en-IN" sz="2500" dirty="0">
                          <a:solidFill>
                            <a:srgbClr val="000000"/>
                          </a:solidFill>
                          <a:latin typeface="Times New Roman"/>
                        </a:rPr>
                        <a:t>less than or equal to a number.</a:t>
                      </a:r>
                      <a:endParaRPr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28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b="1">
                          <a:solidFill>
                            <a:srgbClr val="0563C1"/>
                          </a:solidFill>
                          <a:latin typeface="Times New Roman"/>
                        </a:rPr>
                        <a:t>pow()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dirty="0">
                          <a:solidFill>
                            <a:srgbClr val="000000"/>
                          </a:solidFill>
                          <a:latin typeface="Times New Roman"/>
                        </a:rPr>
                        <a:t>Returns base to the exponent power, that is, base exponent.</a:t>
                      </a:r>
                      <a:endParaRPr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69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b="1">
                          <a:solidFill>
                            <a:srgbClr val="0563C1"/>
                          </a:solidFill>
                          <a:latin typeface="Times New Roman"/>
                        </a:rPr>
                        <a:t>random()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>
                          <a:solidFill>
                            <a:srgbClr val="000000"/>
                          </a:solidFill>
                          <a:latin typeface="Times New Roman"/>
                        </a:rPr>
                        <a:t>Returns a random number between 0 and 1.</a:t>
                      </a:r>
                      <a:endParaRPr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486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b="1">
                          <a:solidFill>
                            <a:srgbClr val="0563C1"/>
                          </a:solidFill>
                          <a:latin typeface="Times New Roman"/>
                        </a:rPr>
                        <a:t>round()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>
                          <a:solidFill>
                            <a:srgbClr val="000000"/>
                          </a:solidFill>
                          <a:latin typeface="Times New Roman"/>
                        </a:rPr>
                        <a:t>Returns the value of a number rounded to the nearest integer.</a:t>
                      </a:r>
                      <a:endParaRPr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0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b="1" dirty="0" err="1">
                          <a:solidFill>
                            <a:srgbClr val="0563C1"/>
                          </a:solidFill>
                          <a:latin typeface="Times New Roman"/>
                        </a:rPr>
                        <a:t>sqrt</a:t>
                      </a:r>
                      <a:r>
                        <a:rPr lang="en-IN" sz="2500" b="1" dirty="0">
                          <a:solidFill>
                            <a:srgbClr val="0563C1"/>
                          </a:solidFill>
                          <a:latin typeface="Times New Roman"/>
                        </a:rPr>
                        <a:t>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500" dirty="0">
                          <a:solidFill>
                            <a:srgbClr val="000000"/>
                          </a:solidFill>
                          <a:latin typeface="Times New Roman"/>
                        </a:rPr>
                        <a:t>Returns the square root of a number.</a:t>
                      </a:r>
                      <a:endParaRPr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30" name="TextShape 2"/>
          <p:cNvSpPr txBox="1"/>
          <p:nvPr/>
        </p:nvSpPr>
        <p:spPr>
          <a:xfrm>
            <a:off x="838080" y="228600"/>
            <a:ext cx="10515240" cy="53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u="sng" dirty="0" smtClean="0">
                <a:solidFill>
                  <a:schemeClr val="bg1"/>
                </a:solidFill>
                <a:latin typeface="Calibri Light"/>
              </a:rPr>
              <a:t>Math Object Methods</a:t>
            </a:r>
            <a:endParaRPr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881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626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FF0000"/>
                </a:solidFill>
                <a:latin typeface="Calibri Light"/>
              </a:rPr>
              <a:t>Example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381000" y="1136520"/>
            <a:ext cx="10972320" cy="547308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&lt;script&gt;   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Math.sqrt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(4));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("&lt;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&gt;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Randam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no is:" +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Math.random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());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("&lt;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&gt; power is:"+ Math.pow(2,4));   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("&lt;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&gt; floor is:" +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Math.floor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(4.6));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("&lt;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&gt; ceil is:"+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Math.ceil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(4.6));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("&lt;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&gt; Round of no is:"+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Math.round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(4.6))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("&lt;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&gt; absolute no is"+Math.abs(-4))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&lt;/script&gt;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2026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138" y="618518"/>
            <a:ext cx="10653275" cy="147857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Calibri Light"/>
              </a:rPr>
              <a:t>Server-side Applications vs. Client-side Applications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52" y="1623848"/>
            <a:ext cx="10842461" cy="485578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server-side applications are applications  runs on the 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 Server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Client-side applications are small applications which are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embedded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within the HTML code and executed by the browser.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Server-Side Code</a:t>
            </a:r>
            <a:endParaRPr lang="en-US" b="1" u="sng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Languages  include Python , PHP, C#, Servlets and JSP;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Cannot be seen by the user 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 only respond to HTTP requests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Client-Side Code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Languages used include: HTML, CSS, and Java script.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Parsed by the user’s browser.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Reacts to user input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73309" y="2783025"/>
            <a:ext cx="4766441" cy="33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205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1000"/>
            <a:ext cx="6172200" cy="579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509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838080" y="365040"/>
            <a:ext cx="10515240" cy="626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1" u="sng" dirty="0" smtClean="0">
                <a:solidFill>
                  <a:srgbClr val="FFFF00"/>
                </a:solidFill>
                <a:latin typeface="Calibri Light"/>
              </a:rPr>
              <a:t>Array object</a:t>
            </a:r>
            <a:endParaRPr b="1" u="sng">
              <a:solidFill>
                <a:srgbClr val="FFFF00"/>
              </a:solidFill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838080" y="1136520"/>
            <a:ext cx="6705720" cy="5473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JavaScript array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 is an object that represents a collection of similar type of elements.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There are 3 ways to construct array in JavaScript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By array literal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By creating instance of Array directly (using new keyword)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By using an Array constructor (using new keyword)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41747" y="1924429"/>
            <a:ext cx="3156265" cy="49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380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38080" y="365040"/>
            <a:ext cx="10515240" cy="626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0000"/>
                </a:solidFill>
                <a:latin typeface="Calibri Light"/>
              </a:rPr>
              <a:t>1) JavaScript array literal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838080" y="1136520"/>
            <a:ext cx="10515240" cy="5473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</a:rPr>
              <a:t>The syntax of creating array using array literal :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arrayname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=[value1,value2.....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valueN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];  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  <a:latin typeface="Times New Roman"/>
              </a:rPr>
              <a:t>Ex: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emp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=["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Sonoo","Vimal","Ratan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"];  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</a:rPr>
              <a:t>for (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=0;i</a:t>
            </a:r>
            <a:r>
              <a:rPr lang="en-US" sz="2800" b="1" dirty="0">
                <a:solidFill>
                  <a:srgbClr val="000000"/>
                </a:solidFill>
                <a:latin typeface="Times New Roman"/>
              </a:rPr>
              <a:t>&lt;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</a:rPr>
              <a:t>emp.length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;i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++){  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emp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] + "</a:t>
            </a:r>
            <a:r>
              <a:rPr lang="en-US" sz="2800" b="1" dirty="0">
                <a:solidFill>
                  <a:srgbClr val="000000"/>
                </a:solidFill>
                <a:latin typeface="Times New Roman"/>
              </a:rPr>
              <a:t>&lt;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2800" b="1" dirty="0">
                <a:solidFill>
                  <a:srgbClr val="000000"/>
                </a:solidFill>
                <a:latin typeface="Times New Roman"/>
              </a:rPr>
              <a:t>/&gt;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");  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</a:rPr>
              <a:t>} 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7782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626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0000"/>
                </a:solidFill>
                <a:latin typeface="Calibri Light"/>
              </a:rPr>
              <a:t>2) JavaScript Array directly (new keyword)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838080" y="1136520"/>
            <a:ext cx="10515240" cy="4807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Times New Roman"/>
              </a:rPr>
              <a:t>The syntax of creating array directly is given below:</a:t>
            </a:r>
            <a:endParaRPr/>
          </a:p>
          <a:p>
            <a:pPr>
              <a:lnSpc>
                <a:spcPct val="100000"/>
              </a:lnSpc>
            </a:pPr>
            <a:r>
              <a:rPr lang="en-US" sz="34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34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</a:rPr>
              <a:t>arrayname</a:t>
            </a:r>
            <a:r>
              <a:rPr lang="en-US" sz="3400" dirty="0">
                <a:solidFill>
                  <a:srgbClr val="000000"/>
                </a:solidFill>
                <a:latin typeface="Times New Roman"/>
              </a:rPr>
              <a:t>=new Array();  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Times New Roman"/>
              </a:rPr>
              <a:t>Here, new keyword is used to create instance of array.</a:t>
            </a:r>
            <a:endParaRPr/>
          </a:p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FF0000"/>
                </a:solidFill>
                <a:latin typeface="Times New Roman"/>
              </a:rPr>
              <a:t>Example</a:t>
            </a:r>
            <a:r>
              <a:rPr lang="en-US" sz="3400" dirty="0">
                <a:solidFill>
                  <a:srgbClr val="000000"/>
                </a:solidFill>
                <a:latin typeface="Times New Roman"/>
              </a:rPr>
              <a:t>: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&lt;script&gt;  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;  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emp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 = new Array();  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emp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[0] = "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Arun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";  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emp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[1] = "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Varun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";  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emp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[2] = "John";  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  for (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=0;i&lt;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emp.length;i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++){  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emp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] + "&lt;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&gt;");  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}  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&lt;/script&gt; 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 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xmlns="" val="323251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838080" y="365040"/>
            <a:ext cx="10515240" cy="626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0000"/>
                </a:solidFill>
                <a:latin typeface="Calibri Light"/>
              </a:rPr>
              <a:t>3) JavaScript array constructor (new keyword)</a:t>
            </a:r>
            <a:r>
              <a:rPr lang="en-US" sz="3600" dirty="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838080" y="1136520"/>
            <a:ext cx="10515240" cy="5473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Here, you need to create instance of array by passing arguments in constructor so that we don't have to provide value explicitly.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>
                <a:solidFill>
                  <a:srgbClr val="FF0000"/>
                </a:solidFill>
                <a:latin typeface="Times New Roman"/>
              </a:rPr>
              <a:t>Example: 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&lt;script&gt;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  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emp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=new Array("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Jai","Vijay","Smith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");  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for (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=0;i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&lt;</a:t>
            </a:r>
            <a:r>
              <a:rPr lang="en-US" sz="3000" b="1" dirty="0" err="1">
                <a:solidFill>
                  <a:srgbClr val="000000"/>
                </a:solidFill>
                <a:latin typeface="Times New Roman"/>
              </a:rPr>
              <a:t>emp.length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;i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++){  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emp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] + "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&lt;</a:t>
            </a:r>
            <a:r>
              <a:rPr lang="en-US" sz="3000" b="1" dirty="0" err="1">
                <a:solidFill>
                  <a:srgbClr val="000000"/>
                </a:solidFill>
                <a:latin typeface="Times New Roman"/>
              </a:rPr>
              <a:t>br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&gt;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");  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}  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&lt;/script&gt;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 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4833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38080" y="365040"/>
            <a:ext cx="10515240" cy="626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838080" y="1136520"/>
            <a:ext cx="6324720" cy="5473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alibri"/>
              </a:rPr>
              <a:t>Javascript</a:t>
            </a:r>
            <a:r>
              <a:rPr lang="en-US" sz="3200" dirty="0">
                <a:solidFill>
                  <a:srgbClr val="000000"/>
                </a:solidFill>
                <a:latin typeface="Calibri"/>
              </a:rPr>
              <a:t> array </a:t>
            </a:r>
            <a:r>
              <a:rPr lang="en-US" sz="3200" b="1" dirty="0">
                <a:solidFill>
                  <a:srgbClr val="000000"/>
                </a:solidFill>
                <a:latin typeface="Calibri"/>
              </a:rPr>
              <a:t>length</a:t>
            </a:r>
            <a:r>
              <a:rPr lang="en-US" sz="3200" dirty="0">
                <a:solidFill>
                  <a:srgbClr val="000000"/>
                </a:solidFill>
                <a:latin typeface="Calibri"/>
              </a:rPr>
              <a:t> property returns the number of elements in an array.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FF0000"/>
                </a:solidFill>
                <a:latin typeface="Calibri"/>
              </a:rPr>
              <a:t>Syntax: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dirty="0" err="1">
                <a:solidFill>
                  <a:srgbClr val="000000"/>
                </a:solidFill>
                <a:latin typeface="Calibri"/>
              </a:rPr>
              <a:t>array.length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8065" y="1924429"/>
            <a:ext cx="3156265" cy="49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721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85800" y="0"/>
            <a:ext cx="10667520" cy="9910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0000"/>
                </a:solidFill>
                <a:latin typeface="Calibri Light"/>
              </a:rPr>
              <a:t>Methods</a:t>
            </a:r>
            <a:r>
              <a:rPr lang="en-US" sz="3600" dirty="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graphicFrame>
        <p:nvGraphicFramePr>
          <p:cNvPr id="144" name="Table 2"/>
          <p:cNvGraphicFramePr/>
          <p:nvPr/>
        </p:nvGraphicFramePr>
        <p:xfrm>
          <a:off x="304800" y="533400"/>
          <a:ext cx="10972800" cy="5821281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48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7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600" dirty="0">
                          <a:solidFill>
                            <a:srgbClr val="FF0000"/>
                          </a:solidFill>
                          <a:latin typeface="Calibri"/>
                        </a:rPr>
                        <a:t>Method</a:t>
                      </a:r>
                      <a:endParaRPr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latin typeface="Calibri"/>
                        </a:rPr>
                        <a:t>Description</a:t>
                      </a:r>
                      <a:endParaRPr sz="20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258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600" b="1">
                          <a:solidFill>
                            <a:srgbClr val="0563C1"/>
                          </a:solidFill>
                          <a:latin typeface="Calibri"/>
                        </a:rPr>
                        <a:t>concat()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Returns a new array comprised of this array joined with other array(s) and/or value(s).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600" b="1">
                          <a:solidFill>
                            <a:srgbClr val="0563C1"/>
                          </a:solidFill>
                          <a:latin typeface="Calibri"/>
                        </a:rPr>
                        <a:t>pop()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Removes the last element from an array and returns that element.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258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600" b="1" dirty="0">
                          <a:solidFill>
                            <a:srgbClr val="0563C1"/>
                          </a:solidFill>
                          <a:latin typeface="Calibri"/>
                        </a:rPr>
                        <a:t>push()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Adds one or more elements to the end of an array and returns the new length of the array.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3521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600" b="1">
                          <a:solidFill>
                            <a:srgbClr val="0563C1"/>
                          </a:solidFill>
                          <a:latin typeface="Calibri"/>
                        </a:rPr>
                        <a:t>reverse()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Reverses the order of the elements of an array -- the first becomes the last, and the last becomes the first.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600" b="1">
                          <a:solidFill>
                            <a:srgbClr val="0563C1"/>
                          </a:solidFill>
                          <a:latin typeface="Calibri"/>
                        </a:rPr>
                        <a:t>shift()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Removes the first element from an array and returns that element.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46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600" b="1">
                          <a:solidFill>
                            <a:srgbClr val="0563C1"/>
                          </a:solidFill>
                          <a:latin typeface="Calibri"/>
                        </a:rPr>
                        <a:t>slice()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Extracts a section of an array and returns a new array.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46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600" b="1">
                          <a:solidFill>
                            <a:srgbClr val="0563C1"/>
                          </a:solidFill>
                          <a:latin typeface="Calibri"/>
                        </a:rPr>
                        <a:t>sort()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latin typeface="Calibri"/>
                        </a:rPr>
                        <a:t>Sorts the elements of an array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2258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600" b="1" dirty="0" err="1">
                          <a:solidFill>
                            <a:srgbClr val="0563C1"/>
                          </a:solidFill>
                          <a:latin typeface="Calibri"/>
                        </a:rPr>
                        <a:t>unshift</a:t>
                      </a:r>
                      <a:r>
                        <a:rPr lang="en-IN" sz="2600" b="1" dirty="0">
                          <a:solidFill>
                            <a:srgbClr val="0563C1"/>
                          </a:solidFill>
                          <a:latin typeface="Calibri"/>
                        </a:rPr>
                        <a:t>()</a:t>
                      </a:r>
                      <a:endParaRPr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Adds one or more elements to the front of an array and returns the new length of the array.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1889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0"/>
            <a:ext cx="10515240" cy="6857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100" dirty="0">
                <a:solidFill>
                  <a:srgbClr val="000000"/>
                </a:solidFill>
                <a:latin typeface="Times New Roman"/>
              </a:rPr>
              <a:t>&lt;script&gt;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fruits = ["Banana", "Orange", "Apple", "Mango"];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("&lt;h1&gt; Before Array operations:&lt;/h1&gt;"+fruits);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</a:rPr>
              <a:t>fruits.pop();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("&lt;h1&gt; After POP():&lt;/h1&gt;"+fruits);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fruits.push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("Kiwi");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("&lt;h1&gt; After Push():&lt;/h1&gt;"+fruits); 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fruits.shift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(); 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("&lt;h1&gt; After shift():&lt;/h1&gt;"+fruits);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fruits.unshift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Sapota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"); 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("&lt;h1&gt; After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</a:rPr>
              <a:t>unshift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():&lt;/h1&gt;"+fruits);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num=["2","1","3"]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 my=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num.concat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(fruits);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("&lt;h1&gt; After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concat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():&lt;/h1&gt;"+my);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("&lt;h1&gt; After reverse:&lt;/h1&gt;"+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my.reverse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());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("&lt;h1&gt; After sort:&lt;/h1&gt;"+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</a:rPr>
              <a:t>my.sort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());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rgbClr val="000000"/>
                </a:solidFill>
                <a:latin typeface="Times New Roman"/>
              </a:rPr>
              <a:t>&lt;/script&gt;</a:t>
            </a:r>
            <a:endParaRPr dirty="0"/>
          </a:p>
          <a:p>
            <a:pPr>
              <a:lnSpc>
                <a:spcPct val="9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43749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1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0"/>
            <a:ext cx="4419600" cy="685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8065" y="1924429"/>
            <a:ext cx="3156265" cy="49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457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418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  <a:latin typeface="Calibri Light"/>
              </a:rPr>
              <a:t>
</a:t>
            </a:r>
            <a:r>
              <a:rPr lang="en-US" sz="3200" b="1" u="sng" dirty="0" smtClean="0">
                <a:solidFill>
                  <a:srgbClr val="FFFF00"/>
                </a:solidFill>
                <a:latin typeface="Calibri Light"/>
              </a:rPr>
              <a:t>String Object</a:t>
            </a:r>
            <a:r>
              <a:rPr lang="en-US" sz="3200" dirty="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3600" dirty="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sp>
        <p:nvSpPr>
          <p:cNvPr id="147" name="TextShape 2"/>
          <p:cNvSpPr txBox="1"/>
          <p:nvPr/>
        </p:nvSpPr>
        <p:spPr>
          <a:xfrm>
            <a:off x="522360" y="822960"/>
            <a:ext cx="7554840" cy="585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 </a:t>
            </a: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JavaScript string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is an object that represents a sequence of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characters.</a:t>
            </a: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 2 ways to create string in JavaScript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 string literal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 string object (using new keyword)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1.string </a:t>
            </a:r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literal</a:t>
            </a:r>
            <a:endParaRPr sz="2400" b="1" u="sng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string literal is created using double quotes. 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syntax: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stringname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="string value";  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Ex: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="This is string literal";  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  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/>
              </a:rPr>
              <a:t>
</a:t>
            </a:r>
            <a:endParaRPr/>
          </a:p>
        </p:txBody>
      </p:sp>
      <p:pic>
        <p:nvPicPr>
          <p:cNvPr id="4" name="Picture 2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2205" y="3115440"/>
            <a:ext cx="3345208" cy="3175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1564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  <a:latin typeface="Calibri Light"/>
              </a:rPr>
              <a:t>What is DHTML?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77" y="2249486"/>
            <a:ext cx="5418794" cy="4228805"/>
          </a:xfrm>
        </p:spPr>
        <p:txBody>
          <a:bodyPr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Dynamic </a:t>
            </a:r>
            <a:r>
              <a:rPr 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HyperText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Markup Language (DHTML) is a combination of Web development technologies used to create dynamically changing websites.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None/>
            </a:pPr>
            <a:endParaRPr lang="en-US" sz="2800" b="1" dirty="0" smtClean="0">
              <a:solidFill>
                <a:srgbClr val="FFFF00"/>
              </a:solidFill>
              <a:latin typeface="Calibri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2800" b="1" dirty="0" smtClean="0">
                <a:solidFill>
                  <a:srgbClr val="FFFF00"/>
                </a:solidFill>
                <a:latin typeface="Calibri"/>
              </a:rPr>
              <a:t>    DHTML </a:t>
            </a:r>
            <a:r>
              <a:rPr lang="en-US" sz="2800" b="1" dirty="0">
                <a:solidFill>
                  <a:srgbClr val="FFFF00"/>
                </a:solidFill>
                <a:latin typeface="Calibri"/>
              </a:rPr>
              <a:t>= HTML + CSS </a:t>
            </a:r>
            <a:r>
              <a:rPr lang="en-US" sz="2800" b="1" dirty="0" smtClean="0">
                <a:solidFill>
                  <a:srgbClr val="FFFF00"/>
                </a:solidFill>
                <a:latin typeface="Calibri"/>
              </a:rPr>
              <a:t>+JavaScript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C:\Users\Bhargavi\Desktop\dhtml-1-300x3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6633" y="0"/>
            <a:ext cx="2857500" cy="285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51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418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  <a:latin typeface="Calibri Light"/>
              </a:rPr>
              <a:t>
</a:t>
            </a:r>
            <a:r>
              <a:rPr lang="en-US" sz="3200" u="sng" dirty="0" smtClean="0">
                <a:solidFill>
                  <a:srgbClr val="FF0000"/>
                </a:solidFill>
                <a:latin typeface="Calibri Light"/>
              </a:rPr>
              <a:t>2)string </a:t>
            </a:r>
            <a:r>
              <a:rPr lang="en-US" sz="3200" u="sng" dirty="0">
                <a:solidFill>
                  <a:srgbClr val="FF0000"/>
                </a:solidFill>
                <a:latin typeface="Calibri Light"/>
              </a:rPr>
              <a:t>object (using new keyword)</a:t>
            </a:r>
            <a:r>
              <a:rPr lang="en-US" sz="3200" dirty="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3600" dirty="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522360" y="822960"/>
            <a:ext cx="6640440" cy="585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stringname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=new String("string literal");  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</a:rPr>
              <a:t>Here, </a:t>
            </a:r>
            <a:r>
              <a:rPr lang="en-US" sz="2800" b="1" dirty="0">
                <a:solidFill>
                  <a:srgbClr val="000000"/>
                </a:solidFill>
                <a:latin typeface="Times New Roman"/>
              </a:rPr>
              <a:t>new keyword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 is used to create instance of string.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</a:rPr>
              <a:t>Ex: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/>
              </a:rPr>
              <a:t>&lt;script&gt;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  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str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=new String("hello 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javascript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 string");  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</a:rPr>
              <a:t>stringname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);  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Times New Roman"/>
              </a:rPr>
              <a:t>&lt;/script&gt;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 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2816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38080" y="365040"/>
            <a:ext cx="10515240" cy="418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  <a:latin typeface="Calibri Light"/>
              </a:rPr>
              <a:t>
Methods</a:t>
            </a:r>
            <a:r>
              <a:rPr lang="en-US" sz="3200" dirty="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3600" dirty="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graphicFrame>
        <p:nvGraphicFramePr>
          <p:cNvPr id="151" name="Table 2"/>
          <p:cNvGraphicFramePr/>
          <p:nvPr/>
        </p:nvGraphicFramePr>
        <p:xfrm>
          <a:off x="304800" y="838199"/>
          <a:ext cx="10134600" cy="5764243"/>
        </p:xfrm>
        <a:graphic>
          <a:graphicData uri="http://schemas.openxmlformats.org/drawingml/2006/table">
            <a:tbl>
              <a:tblPr/>
              <a:tblGrid>
                <a:gridCol w="20974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371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8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Method</a:t>
                      </a:r>
                      <a:endParaRPr sz="2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  <a:endParaRPr sz="2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05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 dirty="0" err="1">
                          <a:solidFill>
                            <a:schemeClr val="bg1"/>
                          </a:solidFill>
                          <a:latin typeface="Calibri"/>
                        </a:rPr>
                        <a:t>charAt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Calibri"/>
                        </a:rPr>
                        <a:t>()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Returns the character at the specified index.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101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 dirty="0" err="1">
                          <a:solidFill>
                            <a:schemeClr val="bg1"/>
                          </a:solidFill>
                          <a:latin typeface="Calibri"/>
                        </a:rPr>
                        <a:t>concat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Calibri"/>
                        </a:rPr>
                        <a:t>()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Combines the text of two strings and returns a new string.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1575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>
                          <a:solidFill>
                            <a:schemeClr val="bg1"/>
                          </a:solidFill>
                          <a:latin typeface="Calibri"/>
                        </a:rPr>
                        <a:t>replace()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Used to find a match between a regular expression and a string, and to replace the matched substring with a new substring.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14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>
                          <a:solidFill>
                            <a:schemeClr val="bg1"/>
                          </a:solidFill>
                          <a:latin typeface="Calibri"/>
                        </a:rPr>
                        <a:t>slice()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Extracts a section of a string and returns a new string.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5227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>
                          <a:solidFill>
                            <a:schemeClr val="bg1"/>
                          </a:solidFill>
                          <a:latin typeface="Calibri"/>
                        </a:rPr>
                        <a:t>substr()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Returns the characters in a string beginning at the specified location through the specified number of characters.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76317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 dirty="0" err="1">
                          <a:solidFill>
                            <a:schemeClr val="bg1"/>
                          </a:solidFill>
                          <a:latin typeface="Calibri"/>
                        </a:rPr>
                        <a:t>toLowerCase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Calibri"/>
                        </a:rPr>
                        <a:t>()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Returns the calling string value converted to lower case.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814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>
                          <a:solidFill>
                            <a:schemeClr val="bg1"/>
                          </a:solidFill>
                          <a:latin typeface="Calibri"/>
                        </a:rPr>
                        <a:t>toString()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Returns a string representing the specified object.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4742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 dirty="0" err="1">
                          <a:solidFill>
                            <a:schemeClr val="bg1"/>
                          </a:solidFill>
                          <a:latin typeface="Calibri"/>
                        </a:rPr>
                        <a:t>toUpperCase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Calibri"/>
                        </a:rPr>
                        <a:t>()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Calibri"/>
                        </a:rPr>
                        <a:t>Returns the calling string value converted to uppercase.</a:t>
                      </a:r>
                      <a:endParaRPr sz="24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8723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418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FF0000"/>
                </a:solidFill>
                <a:latin typeface="Calibri Light"/>
              </a:rPr>
              <a:t>
Example</a:t>
            </a:r>
            <a:r>
              <a:rPr lang="en-US" sz="320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360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838080" y="757800"/>
            <a:ext cx="10515240" cy="5262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&lt;script&gt;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s1="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javascript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";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("&lt;h1&gt;string length:&lt;/h1&gt;"+s1.length);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("&lt;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br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&gt;"+s1.charAt(2));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s2="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concat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example";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s3=s1.concat(s2);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("&lt;h1&gt;after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concat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:&lt;/h1&gt;"+s3);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s4=s3.toUpperCase();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("&lt;h1&gt;after Upper case:&lt;/h1&gt;"+s4);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s5=s4.toLowerCase();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("&lt;h1&gt;after lower case:&lt;/h1&gt;"+s5);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s6=s5.slice(2,5);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("&lt;h1&gt;after slice:&lt;/h1&gt;"+s6);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s7=s5.substr(2,5);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document.write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("&lt;h1&gt;after substring:&lt;/h1&gt;"+s7);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&lt;/script&gt;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xmlns="" val="136460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0"/>
            <a:ext cx="4038600" cy="685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8065" y="1924429"/>
            <a:ext cx="3156265" cy="49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569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0"/>
            <a:ext cx="10515240" cy="7833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u="sng" dirty="0">
                <a:solidFill>
                  <a:srgbClr val="FF0000"/>
                </a:solidFill>
                <a:latin typeface="Calibri Light"/>
              </a:rPr>
              <a:t>Window Object</a:t>
            </a:r>
            <a:endParaRPr sz="3200" b="1" u="sng"/>
          </a:p>
        </p:txBody>
      </p:sp>
      <p:sp>
        <p:nvSpPr>
          <p:cNvPr id="155" name="TextShape 2"/>
          <p:cNvSpPr txBox="1"/>
          <p:nvPr/>
        </p:nvSpPr>
        <p:spPr>
          <a:xfrm>
            <a:off x="152400" y="757800"/>
            <a:ext cx="8915400" cy="59302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The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2800" b="1" dirty="0">
                <a:solidFill>
                  <a:srgbClr val="000000"/>
                </a:solidFill>
                <a:latin typeface="Calibri"/>
              </a:rPr>
              <a:t>window object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 represents a window in browser. </a:t>
            </a: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An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object of window is created automatically by the browser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.</a:t>
            </a:r>
            <a:endParaRPr/>
          </a:p>
        </p:txBody>
      </p:sp>
      <p:graphicFrame>
        <p:nvGraphicFramePr>
          <p:cNvPr id="156" name="Table 3"/>
          <p:cNvGraphicFramePr/>
          <p:nvPr/>
        </p:nvGraphicFramePr>
        <p:xfrm>
          <a:off x="228600" y="3047999"/>
          <a:ext cx="7391400" cy="3124202"/>
        </p:xfrm>
        <a:graphic>
          <a:graphicData uri="http://schemas.openxmlformats.org/drawingml/2006/table">
            <a:tbl>
              <a:tblPr/>
              <a:tblGrid>
                <a:gridCol w="1563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27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4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/>
                        </a:rPr>
                        <a:t>Method</a:t>
                      </a:r>
                      <a:endParaRPr sz="20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/>
                        </a:rPr>
                        <a:t>Description</a:t>
                      </a:r>
                      <a:endParaRPr sz="20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850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verdana"/>
                        </a:rPr>
                        <a:t>alert()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verdana"/>
                        </a:rPr>
                        <a:t>displays the alert box containing message with ok button.</a:t>
                      </a:r>
                      <a:endParaRPr sz="20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423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chemeClr val="bg1"/>
                          </a:solidFill>
                          <a:latin typeface="verdana"/>
                        </a:rPr>
                        <a:t>confirm()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verdana"/>
                        </a:rPr>
                        <a:t>displays the confirm dialog box containing message with ok and cancel button.</a:t>
                      </a:r>
                      <a:endParaRPr sz="20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67087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verdana"/>
                        </a:rPr>
                        <a:t>prompt()</a:t>
                      </a:r>
                      <a:endParaRPr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verdana"/>
                        </a:rPr>
                        <a:t>displays a dialog box to get input from the user.</a:t>
                      </a:r>
                      <a:endParaRPr sz="200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9292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625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u="sng" dirty="0">
                <a:solidFill>
                  <a:srgbClr val="FF0000"/>
                </a:solidFill>
                <a:latin typeface="Calibri Light"/>
              </a:rPr>
              <a:t>A</a:t>
            </a:r>
            <a:r>
              <a:rPr lang="en-US" sz="3200" b="1" u="sng" dirty="0" smtClean="0">
                <a:solidFill>
                  <a:srgbClr val="FF0000"/>
                </a:solidFill>
                <a:latin typeface="Calibri Light"/>
              </a:rPr>
              <a:t>lert </a:t>
            </a:r>
            <a:r>
              <a:rPr lang="en-US" sz="3200" b="1" u="sng" dirty="0">
                <a:solidFill>
                  <a:srgbClr val="FF0000"/>
                </a:solidFill>
                <a:latin typeface="Calibri Light"/>
              </a:rPr>
              <a:t>dialog box</a:t>
            </a:r>
            <a:endParaRPr sz="3200" b="1" u="sng"/>
          </a:p>
        </p:txBody>
      </p:sp>
      <p:sp>
        <p:nvSpPr>
          <p:cNvPr id="158" name="TextShape 2"/>
          <p:cNvSpPr txBox="1"/>
          <p:nvPr/>
        </p:nvSpPr>
        <p:spPr>
          <a:xfrm>
            <a:off x="533400" y="927720"/>
            <a:ext cx="9981840" cy="59302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It displays alert dialog box. It has message and ok button.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html&gt;&lt;head&gt;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  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 </a:t>
            </a:r>
            <a:r>
              <a:rPr lang="en-US" sz="32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msg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(){  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alert("Hello Alert Box");  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  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&lt;/script&gt;&lt;/head&gt;  &lt;body&gt;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input type="button" value="click" </a:t>
            </a:r>
            <a:r>
              <a:rPr lang="en-US" sz="32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onclick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32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msg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()"&gt;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&lt;/body&gt;&lt;/html&gt; </a:t>
            </a:r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8983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04800"/>
            <a:ext cx="8229600" cy="4191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7680" y="1194604"/>
            <a:ext cx="2314575" cy="400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417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8080" y="365040"/>
            <a:ext cx="10515240" cy="418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u="sng" dirty="0">
                <a:solidFill>
                  <a:srgbClr val="FF0000"/>
                </a:solidFill>
                <a:latin typeface="Calibri Light"/>
              </a:rPr>
              <a:t>confirm() dialog box</a:t>
            </a:r>
            <a:endParaRPr sz="3200" b="1" u="sng"/>
          </a:p>
        </p:txBody>
      </p:sp>
      <p:sp>
        <p:nvSpPr>
          <p:cNvPr id="160" name="TextShape 2"/>
          <p:cNvSpPr txBox="1"/>
          <p:nvPr/>
        </p:nvSpPr>
        <p:spPr>
          <a:xfrm>
            <a:off x="533400" y="966600"/>
            <a:ext cx="10819920" cy="57211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It displays the confirm dialog box. It has message with ok and cancel buttons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&lt;html&gt;&lt;head&gt;&lt;script&gt;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 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msg</a:t>
            </a: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(){  </a:t>
            </a:r>
          </a:p>
          <a:p>
            <a:pPr>
              <a:lnSpc>
                <a:spcPct val="90000"/>
              </a:lnSpc>
            </a:pPr>
            <a:r>
              <a:rPr lang="en-US" sz="28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v= confirm("Are u sure?");  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if(v==true){  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alert("ok");  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  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else{  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alert("cancel");  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  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} &lt;/script&gt; &lt;/head&gt;  &lt;body&gt;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&lt;input type="button" value="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deletrecord</a:t>
            </a: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onclick</a:t>
            </a: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msg</a:t>
            </a: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()"&gt;</a:t>
            </a:r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&lt;/body&gt;&lt;/html&gt; </a:t>
            </a:r>
            <a:endParaRPr sz="28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809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20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20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20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2000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1" dur="2000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4" dur="2000"/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7" dur="2000"/>
                                        <p:tgtEl>
                                          <p:spTgt spid="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0" dur="2000"/>
                                        <p:tgtEl>
                                          <p:spTgt spid="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3" dur="2000"/>
                                        <p:tgtEl>
                                          <p:spTgt spid="1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6" dur="2000"/>
                                        <p:tgtEl>
                                          <p:spTgt spid="1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9" dur="2000"/>
                                        <p:tgtEl>
                                          <p:spTgt spid="1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2" dur="2000"/>
                                        <p:tgtEl>
                                          <p:spTgt spid="1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"/>
            <a:ext cx="8305800" cy="3276600"/>
          </a:xfrm>
          <a:prstGeom prst="rect">
            <a:avLst/>
          </a:prstGeom>
          <a:noFill/>
        </p:spPr>
      </p:pic>
      <p:pic>
        <p:nvPicPr>
          <p:cNvPr id="8195" name="Picture 3" descr="C:\Users\Bhargavi\Desktop\Cap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886200"/>
            <a:ext cx="4781550" cy="1952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6541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418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u="sng" dirty="0">
                <a:solidFill>
                  <a:srgbClr val="FF0000"/>
                </a:solidFill>
                <a:latin typeface="Calibri Light"/>
              </a:rPr>
              <a:t>prompt dialog Box</a:t>
            </a:r>
            <a:endParaRPr b="1" u="sng"/>
          </a:p>
        </p:txBody>
      </p:sp>
      <p:sp>
        <p:nvSpPr>
          <p:cNvPr id="162" name="TextShape 2"/>
          <p:cNvSpPr txBox="1"/>
          <p:nvPr/>
        </p:nvSpPr>
        <p:spPr>
          <a:xfrm>
            <a:off x="838080" y="757800"/>
            <a:ext cx="10515240" cy="59302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It displays prompt dialog box for input. It has message and </a:t>
            </a:r>
            <a:r>
              <a:rPr lang="en-US" sz="2800" dirty="0" err="1">
                <a:solidFill>
                  <a:srgbClr val="000000"/>
                </a:solidFill>
                <a:latin typeface="Calibri"/>
              </a:rPr>
              <a:t>textfield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&lt;html&gt;&lt;head&gt;&lt;script&gt;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function 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msg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(){  </a:t>
            </a:r>
          </a:p>
          <a:p>
            <a:pPr>
              <a:lnSpc>
                <a:spcPct val="100000"/>
              </a:lnSpc>
            </a:pP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var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 v= prompt("Who are you?");  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alert("I am "+v);  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  }  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 &lt;/script&gt; &lt;/head&gt;  &lt;body&gt;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&lt;input type="button" value="click"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onclick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="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msg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()"&gt;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&lt;/body&gt;&lt;/html&gt;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 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7033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80" y="618518"/>
            <a:ext cx="10458133" cy="147857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alibri Light"/>
              </a:rPr>
              <a:t>What is </a:t>
            </a:r>
            <a:r>
              <a:rPr lang="en-US" b="1" dirty="0" smtClean="0">
                <a:solidFill>
                  <a:srgbClr val="FF0000"/>
                </a:solidFill>
                <a:latin typeface="Calibri Light"/>
              </a:rPr>
              <a:t>JavaScript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324" y="1076960"/>
            <a:ext cx="7220607" cy="4714241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endParaRPr lang="en-US" b="1" i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lang="en-US" b="1" i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lang="en-US" b="1" i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JavaScript </a:t>
            </a:r>
            <a:r>
              <a:rPr lang="en-US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a scripting language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designed primarily for creating dynamic Web pages.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 is used to add dynamic behavior, store information, and handle requests and responses on a website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JavaScript is most commonly used as a client side scripting language. This means that JavaScript code is written into an HTML page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2050" name="Picture 2" descr="C:\Users\Bhargavi\Desktop\200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1650" y="0"/>
            <a:ext cx="28575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433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924800" cy="3810000"/>
          </a:xfrm>
          <a:prstGeom prst="rect">
            <a:avLst/>
          </a:prstGeom>
          <a:noFill/>
        </p:spPr>
      </p:pic>
      <p:pic>
        <p:nvPicPr>
          <p:cNvPr id="9219" name="Picture 3" descr="C:\Users\Bhargavi\Desktop\Cap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3886200"/>
            <a:ext cx="5353050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260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Document object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2249487"/>
            <a:ext cx="8089672" cy="354171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 Document object represents the HTML document that is displayed in that window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 object − Each HTML document that gets loaded into a window becomes a document object</a:t>
            </a:r>
          </a:p>
        </p:txBody>
      </p:sp>
    </p:spTree>
    <p:extLst>
      <p:ext uri="{BB962C8B-B14F-4D97-AF65-F5344CB8AC3E}">
        <p14:creationId xmlns:p14="http://schemas.microsoft.com/office/powerpoint/2010/main" xmlns="" val="34918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5310" y="618517"/>
            <a:ext cx="7961587" cy="5955703"/>
          </a:xfrm>
        </p:spPr>
      </p:pic>
    </p:spTree>
    <p:extLst>
      <p:ext uri="{BB962C8B-B14F-4D97-AF65-F5344CB8AC3E}">
        <p14:creationId xmlns:p14="http://schemas.microsoft.com/office/powerpoint/2010/main" xmlns="" val="31936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38080" y="248040"/>
            <a:ext cx="10515240" cy="535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1" u="sng" dirty="0">
                <a:solidFill>
                  <a:srgbClr val="FF0000"/>
                </a:solidFill>
                <a:latin typeface="Calibri Light"/>
              </a:rPr>
              <a:t>Methods of document object</a:t>
            </a:r>
            <a:endParaRPr b="1" u="sng" dirty="0"/>
          </a:p>
        </p:txBody>
      </p:sp>
      <p:graphicFrame>
        <p:nvGraphicFramePr>
          <p:cNvPr id="170" name="Table 2"/>
          <p:cNvGraphicFramePr/>
          <p:nvPr>
            <p:extLst>
              <p:ext uri="{D42A27DB-BD31-4B8C-83A1-F6EECF244321}">
                <p14:modId xmlns:p14="http://schemas.microsoft.com/office/powerpoint/2010/main" xmlns="" val="4091595080"/>
              </p:ext>
            </p:extLst>
          </p:nvPr>
        </p:nvGraphicFramePr>
        <p:xfrm>
          <a:off x="228600" y="1371600"/>
          <a:ext cx="7924800" cy="324576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Method</a:t>
                      </a:r>
                      <a:endParaRPr sz="2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Description</a:t>
                      </a:r>
                      <a:endParaRPr sz="2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78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>
                          <a:solidFill>
                            <a:schemeClr val="bg1"/>
                          </a:solidFill>
                          <a:latin typeface="Times New Roman"/>
                        </a:rPr>
                        <a:t>write("string")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writes the given string on the</a:t>
                      </a:r>
                      <a:r>
                        <a:rPr lang="en-IN" sz="2400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document</a:t>
                      </a:r>
                      <a:r>
                        <a:rPr lang="en-IN" sz="240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.</a:t>
                      </a:r>
                      <a:endParaRPr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504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>
                          <a:solidFill>
                            <a:schemeClr val="bg1"/>
                          </a:solidFill>
                          <a:latin typeface="Times New Roman"/>
                        </a:rPr>
                        <a:t>writeln("string")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writes the given string on the </a:t>
                      </a:r>
                      <a:r>
                        <a:rPr lang="en-IN" sz="240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document 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latin typeface="Times New Roman"/>
                        </a:rPr>
                        <a:t>with newline character at the end.</a:t>
                      </a:r>
                      <a:endParaRPr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576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 dirty="0" err="1">
                          <a:solidFill>
                            <a:schemeClr val="bg1"/>
                          </a:solidFill>
                          <a:latin typeface="Times New Roman"/>
                        </a:rPr>
                        <a:t>getElementById</a:t>
                      </a:r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Times New Roman"/>
                        </a:rPr>
                        <a:t>()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returns the element having the given id value.</a:t>
                      </a:r>
                      <a:endParaRPr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1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45791" y="2379625"/>
            <a:ext cx="2314575" cy="400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509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838080" y="248040"/>
            <a:ext cx="10515240" cy="535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1" u="sng" dirty="0">
                <a:solidFill>
                  <a:srgbClr val="FF0000"/>
                </a:solidFill>
                <a:latin typeface="Calibri Light"/>
              </a:rPr>
              <a:t>Accessing field value by document object</a:t>
            </a:r>
            <a:endParaRPr b="1" u="sng" dirty="0"/>
          </a:p>
        </p:txBody>
      </p:sp>
      <p:sp>
        <p:nvSpPr>
          <p:cNvPr id="176" name="TextShape 2"/>
          <p:cNvSpPr txBox="1"/>
          <p:nvPr/>
        </p:nvSpPr>
        <p:spPr>
          <a:xfrm>
            <a:off x="838080" y="849240"/>
            <a:ext cx="6634775" cy="5838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Calibri"/>
              </a:rPr>
              <a:t>document.form1.name.value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 is used to get the value of name field.</a:t>
            </a:r>
            <a:endParaRPr sz="2400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Here, </a:t>
            </a:r>
            <a:r>
              <a:rPr lang="en-US" sz="2400" b="1" dirty="0">
                <a:solidFill>
                  <a:srgbClr val="000000"/>
                </a:solidFill>
                <a:latin typeface="Calibri"/>
              </a:rPr>
              <a:t>document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 is the root element that represents the html document.</a:t>
            </a:r>
            <a:endParaRPr sz="2400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Calibri"/>
              </a:rPr>
              <a:t>form1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 is the name of the form.</a:t>
            </a:r>
            <a:endParaRPr sz="2400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Calibri"/>
              </a:rPr>
              <a:t>name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 is the attribute name of the input text.</a:t>
            </a:r>
            <a:endParaRPr sz="2400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Calibri"/>
              </a:rPr>
              <a:t>value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 is the property, that returns the value of the input text</a:t>
            </a:r>
            <a:r>
              <a:rPr lang="en-US" sz="2400" dirty="0" smtClean="0">
                <a:solidFill>
                  <a:srgbClr val="000000"/>
                </a:solidFill>
                <a:latin typeface="Calibri"/>
              </a:rPr>
              <a:t>.</a:t>
            </a:r>
            <a:endParaRPr sz="2400" dirty="0"/>
          </a:p>
        </p:txBody>
      </p:sp>
      <p:sp>
        <p:nvSpPr>
          <p:cNvPr id="177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78571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0"/>
            <a:ext cx="9905999" cy="88286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882869"/>
            <a:ext cx="9905999" cy="572288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&lt;html&gt;&lt;head&gt;&lt;script&gt;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function </a:t>
            </a:r>
            <a:r>
              <a:rPr lang="en-US" b="1" dirty="0" err="1">
                <a:solidFill>
                  <a:schemeClr val="bg1"/>
                </a:solidFill>
              </a:rPr>
              <a:t>printvalue</a:t>
            </a:r>
            <a:r>
              <a:rPr lang="en-US" b="1" dirty="0">
                <a:solidFill>
                  <a:schemeClr val="bg1"/>
                </a:solidFill>
              </a:rPr>
              <a:t>(){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 err="1">
                <a:solidFill>
                  <a:schemeClr val="bg1"/>
                </a:solidFill>
              </a:rPr>
              <a:t>var</a:t>
            </a:r>
            <a:r>
              <a:rPr lang="en-US" b="1" dirty="0">
                <a:solidFill>
                  <a:schemeClr val="bg1"/>
                </a:solidFill>
              </a:rPr>
              <a:t> name=document.form1.name.value;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alert("Welcome: "+name);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}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 &lt;/script&gt; &lt;/head&gt;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  &lt;form name="form1"&gt;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Enter Name: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&lt;input type="text" name="name"/&gt;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&lt;input type="button" </a:t>
            </a:r>
            <a:r>
              <a:rPr lang="en-US" b="1" dirty="0" err="1">
                <a:solidFill>
                  <a:schemeClr val="bg1"/>
                </a:solidFill>
              </a:rPr>
              <a:t>onclick</a:t>
            </a:r>
            <a:r>
              <a:rPr lang="en-US" b="1" dirty="0">
                <a:solidFill>
                  <a:schemeClr val="bg1"/>
                </a:solidFill>
              </a:rPr>
              <a:t>="</a:t>
            </a:r>
            <a:r>
              <a:rPr lang="en-US" b="1" dirty="0" err="1">
                <a:solidFill>
                  <a:schemeClr val="bg1"/>
                </a:solidFill>
              </a:rPr>
              <a:t>printvalue</a:t>
            </a:r>
            <a:r>
              <a:rPr lang="en-US" b="1" dirty="0">
                <a:solidFill>
                  <a:schemeClr val="bg1"/>
                </a:solidFill>
              </a:rPr>
              <a:t>()" value="print name"/&gt;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&lt;/form&gt;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24167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5105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962400"/>
            <a:ext cx="5200650" cy="22098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46700" y="879294"/>
            <a:ext cx="2314575" cy="400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405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TyPES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843314"/>
            <a:ext cx="9905999" cy="3947887"/>
          </a:xfrm>
        </p:spPr>
        <p:txBody>
          <a:bodyPr/>
          <a:lstStyle/>
          <a:p>
            <a:r>
              <a:rPr lang="en-US" sz="36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Datatypes</a:t>
            </a:r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represents what type of data the variable is holding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There are two types of data types in JavaScript.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Primitive data type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Non-primitive (reference) data type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Primitive types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673"/>
                <a:gridCol w="79123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represents sequence of characters e.g. "hello"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represents numeric values e.g. 100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represents boolean value either false or true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Undefined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represents undefined value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itchFamily="18" charset="0"/>
                          <a:cs typeface="Times New Roman" pitchFamily="18" charset="0"/>
                        </a:rPr>
                        <a:t>represents null i.e. no value at all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NON-Primitive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930"/>
                <a:gridCol w="76510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represents instance through which we can access members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represents group of similar values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Times New Roman" pitchFamily="18" charset="0"/>
                          <a:cs typeface="Times New Roman" pitchFamily="18" charset="0"/>
                        </a:rPr>
                        <a:t>RegExp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itchFamily="18" charset="0"/>
                          <a:cs typeface="Times New Roman" pitchFamily="18" charset="0"/>
                        </a:rPr>
                        <a:t>represents regular expression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/>
              </a:rPr>
              <a:t>
</a:t>
            </a:r>
            <a:r>
              <a:rPr lang="en-US" b="1" dirty="0">
                <a:solidFill>
                  <a:srgbClr val="FF0000"/>
                </a:solidFill>
                <a:latin typeface="Calibri Light"/>
              </a:rPr>
              <a:t>History of JavaScript ?</a:t>
            </a:r>
            <a:r>
              <a:rPr lang="en-US" dirty="0">
                <a:solidFill>
                  <a:srgbClr val="FF0000"/>
                </a:solidFill>
                <a:latin typeface="Calibri Light"/>
              </a:rPr>
              <a:t>
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441" y="1890793"/>
            <a:ext cx="6989735" cy="4231038"/>
          </a:xfrm>
        </p:spPr>
        <p:txBody>
          <a:bodyPr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JavaScript was created by Brendan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Eich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in 1995 at Netscape Communications. 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JavaScript was first known as 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LiveScript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 but Netscape changed its name to JavaScript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32177" y="1749972"/>
            <a:ext cx="5048706" cy="38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31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595086"/>
            <a:ext cx="9905999" cy="519611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is a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dynamic type language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means you don't need to specify type of the variable because it is dynamically used by JavaScript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engine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x;         // Now x is undefined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 = 5;         // Now x is a Number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 =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Nehanth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";   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// Now x is a String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script&gt;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725714"/>
            <a:ext cx="9905999" cy="5617029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carname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“Tata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Nexon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";</a:t>
            </a:r>
          </a:p>
          <a:p>
            <a:pPr>
              <a:buNone/>
            </a:pP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x1 = 34.00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 =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5;</a:t>
            </a:r>
          </a:p>
          <a:p>
            <a:pPr>
              <a:buNone/>
            </a:pP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y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 5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 = 6;</a:t>
            </a:r>
            <a:b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 == y)       // Returns true</a:t>
            </a:r>
            <a:b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 == z)       // Returns false </a:t>
            </a:r>
          </a:p>
          <a:p>
            <a:pPr>
              <a:buNone/>
            </a:pP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cars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 ["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Safari",“Nexon","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BMW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"];</a:t>
            </a:r>
          </a:p>
          <a:p>
            <a:pPr>
              <a:buNone/>
            </a:pP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person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 {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:“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joe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",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:“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sharma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",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age:50,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eyeColor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:"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black"};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OPERATORS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Operator</a:t>
            </a:r>
            <a:endParaRPr lang="en-US" b="1" u="sng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Operator is all about performing some operation on single or multiple operands and getting a result.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Operators and Operands: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Operand 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Operator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Operand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100                +                  50</a:t>
            </a:r>
            <a:endParaRPr lang="en-US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86" y="435429"/>
            <a:ext cx="10406743" cy="6422571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783771"/>
            <a:ext cx="9905999" cy="500743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Bitwise operator: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Bitwise operators are used to changing individual bits in an operand. It works on 32 bits numbers. 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&amp; 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AND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| 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OR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~      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NOT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^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XOR 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&lt;&lt;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Zero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fill left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shift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Signed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right shift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203200"/>
            <a:ext cx="9905999" cy="798287"/>
          </a:xfrm>
        </p:spPr>
        <p:txBody>
          <a:bodyPr>
            <a:normAutofit/>
          </a:bodyPr>
          <a:lstStyle/>
          <a:p>
            <a:r>
              <a:rPr lang="en-US" dirty="0" smtClean="0"/>
              <a:t>Special operators in </a:t>
            </a:r>
            <a:r>
              <a:rPr lang="en-US" dirty="0" err="1" smtClean="0"/>
              <a:t>js</a:t>
            </a:r>
            <a:endParaRPr lang="en-US" dirty="0"/>
          </a:p>
        </p:txBody>
      </p:sp>
      <p:pic>
        <p:nvPicPr>
          <p:cNvPr id="4" name="Content Placeholder 3" descr="Captur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371" y="1422400"/>
            <a:ext cx="9178086" cy="54356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0590213" cy="1295400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Data Validation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838199"/>
            <a:ext cx="9814033" cy="65085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 is the process of ensuring that user input is clean, correct, and useful.</a:t>
            </a:r>
          </a:p>
          <a:p>
            <a:r>
              <a:rPr lang="en-US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validation tasks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the user filled in all required fields?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the user entered a valid date?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the user entered text in a numeric field?</a:t>
            </a:r>
          </a:p>
          <a:p>
            <a:r>
              <a:rPr lang="en-US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often, the purpose of data validation is to ensure correct user input.</a:t>
            </a:r>
          </a:p>
          <a:p>
            <a:r>
              <a:rPr lang="en-US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can be defined by many different methods, and deployed in many different ways.</a:t>
            </a:r>
          </a:p>
          <a:p>
            <a:pPr>
              <a:buFont typeface="Wingdings" pitchFamily="2" charset="2"/>
              <a:buChar char="Ø"/>
            </a:pPr>
            <a:r>
              <a:rPr lang="en-US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side validation is performed by a web server, after input has been sent to the server.</a:t>
            </a:r>
          </a:p>
          <a:p>
            <a:pPr>
              <a:buFont typeface="Wingdings" pitchFamily="2" charset="2"/>
              <a:buChar char="Ø"/>
            </a:pPr>
            <a:r>
              <a:rPr lang="en-US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side validation is performed by a web browser, before input is sent to a web server.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597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838080" y="248040"/>
            <a:ext cx="10515240" cy="971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u="sng" dirty="0">
                <a:solidFill>
                  <a:srgbClr val="FF0000"/>
                </a:solidFill>
                <a:latin typeface="Calibri Light"/>
              </a:rPr>
              <a:t>JavaScript Form Validation</a:t>
            </a:r>
            <a:endParaRPr b="1" u="sng" dirty="0"/>
          </a:p>
        </p:txBody>
      </p:sp>
      <p:sp>
        <p:nvSpPr>
          <p:cNvPr id="192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TextShape 3"/>
          <p:cNvSpPr txBox="1"/>
          <p:nvPr/>
        </p:nvSpPr>
        <p:spPr>
          <a:xfrm>
            <a:off x="838080" y="1600200"/>
            <a:ext cx="5867520" cy="5009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Java script is a client side validation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 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form validation?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 validation is the process of making sure that data supplied by the user using a form, meets the criteria set for collecting data from the user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62497" y="0"/>
            <a:ext cx="47138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20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838080" y="248040"/>
            <a:ext cx="10515240" cy="535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u="sng" dirty="0">
                <a:solidFill>
                  <a:srgbClr val="FF0000"/>
                </a:solidFill>
                <a:latin typeface="Calibri Light"/>
              </a:rPr>
              <a:t>User Name Validation</a:t>
            </a:r>
            <a:endParaRPr b="1" u="sng" dirty="0"/>
          </a:p>
        </p:txBody>
      </p:sp>
      <p:sp>
        <p:nvSpPr>
          <p:cNvPr id="195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TextShape 3"/>
          <p:cNvSpPr txBox="1"/>
          <p:nvPr/>
        </p:nvSpPr>
        <p:spPr>
          <a:xfrm>
            <a:off x="838080" y="810000"/>
            <a:ext cx="11074680" cy="5799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Calibri"/>
              </a:rPr>
              <a:t>Rules: </a:t>
            </a:r>
            <a:endParaRPr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800" b="1" dirty="0">
                <a:solidFill>
                  <a:schemeClr val="bg1"/>
                </a:solidFill>
                <a:latin typeface="Calibri"/>
              </a:rPr>
              <a:t>Name not empty</a:t>
            </a:r>
            <a:endParaRPr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Calibri"/>
              </a:rPr>
              <a:t>2. Only Characters.</a:t>
            </a:r>
            <a:endParaRPr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Calibri"/>
              </a:rPr>
              <a:t>3. Must be 5 to 15 Characters</a:t>
            </a:r>
            <a:r>
              <a:rPr lang="en-US" sz="2800" dirty="0">
                <a:solidFill>
                  <a:srgbClr val="7030A0"/>
                </a:solidFill>
                <a:latin typeface="Calibri"/>
              </a:rPr>
              <a:t>.</a:t>
            </a:r>
            <a:endParaRPr dirty="0"/>
          </a:p>
        </p:txBody>
      </p:sp>
      <p:sp>
        <p:nvSpPr>
          <p:cNvPr id="197" name="CustomShape 4"/>
          <p:cNvSpPr/>
          <p:nvPr/>
        </p:nvSpPr>
        <p:spPr>
          <a:xfrm>
            <a:off x="6781800" y="2819400"/>
            <a:ext cx="6478920" cy="6417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80209" y="1627350"/>
            <a:ext cx="4972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05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8015" y="1"/>
            <a:ext cx="5218386" cy="6700344"/>
          </a:xfrm>
          <a:ln w="12700"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&lt;html&gt;&lt;head&gt;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&lt;script type="text/</a:t>
            </a: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javascript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"&gt;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function validation()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{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var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 a = </a:t>
            </a: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document.form.name.value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if(a=="")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{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alert("Please Enter Your Name");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return false;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}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if(!</a:t>
            </a: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isNaN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(a))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{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alert("Please Enter Only Characters");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return false;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}</a:t>
            </a:r>
            <a:endParaRPr lang="en-IN" b="1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791200" y="157655"/>
            <a:ext cx="6129611" cy="6542689"/>
          </a:xfrm>
          <a:ln w="12700"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if ((</a:t>
            </a: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a.length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 &lt; 5) || (</a:t>
            </a: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a.length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 &gt; 15))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{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alert("Your Character must be 5 to 15 Character");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return false;}}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&lt;/script&gt;&lt;/head&gt;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&lt;body&gt;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&lt;form name="form" method="post" </a:t>
            </a: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onsubmit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="return validation()"&gt;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 Your Name:&lt;input type="text" name="name""&gt;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&lt;input type="submit" name="sub" value="Submit"&gt;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&lt;/form&gt;&lt;/body&gt;&lt;/html&gt;</a:t>
            </a:r>
            <a:endParaRPr lang="en-IN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487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"/>
              </a:rPr>
              <a:t>
JavaScript - Syntax
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639614"/>
            <a:ext cx="8970580" cy="480848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JavaScript can be implemented using JavaScript statements that are placed within the </a:t>
            </a:r>
            <a:r>
              <a:rPr lang="en-US" b="1" dirty="0">
                <a:solidFill>
                  <a:srgbClr val="000000"/>
                </a:solidFill>
                <a:latin typeface="Calibri"/>
              </a:rPr>
              <a:t>&lt;script&gt;... &lt;/script&gt;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 </a:t>
            </a:r>
            <a:endParaRPr lang="en-US" dirty="0"/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You can place the </a:t>
            </a:r>
            <a:r>
              <a:rPr lang="en-US" b="1" dirty="0">
                <a:solidFill>
                  <a:srgbClr val="000000"/>
                </a:solidFill>
                <a:latin typeface="Calibri"/>
              </a:rPr>
              <a:t>&lt;script&gt;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 within the </a:t>
            </a:r>
            <a:r>
              <a:rPr lang="en-US" b="1" dirty="0">
                <a:solidFill>
                  <a:srgbClr val="000000"/>
                </a:solidFill>
                <a:latin typeface="Calibri"/>
              </a:rPr>
              <a:t>&lt;head&gt;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 tags. </a:t>
            </a:r>
          </a:p>
          <a:p>
            <a:pPr algn="just">
              <a:lnSpc>
                <a:spcPct val="100000"/>
              </a:lnSpc>
            </a:pPr>
            <a:endParaRPr lang="en-US" dirty="0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</a:pPr>
            <a:endParaRPr lang="en-US" dirty="0"/>
          </a:p>
          <a:p>
            <a:pPr algn="just">
              <a:lnSpc>
                <a:spcPct val="100000"/>
              </a:lnSpc>
            </a:pPr>
            <a:endParaRPr lang="en-US" dirty="0"/>
          </a:p>
          <a:p>
            <a:pPr algn="just">
              <a:lnSpc>
                <a:spcPct val="100000"/>
              </a:lnSpc>
            </a:pPr>
            <a:endParaRPr lang="en-US" dirty="0"/>
          </a:p>
          <a:p>
            <a:pPr algn="just">
              <a:lnSpc>
                <a:spcPct val="100000"/>
              </a:lnSpc>
            </a:pPr>
            <a:endParaRPr lang="en-US" dirty="0"/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/>
              </a:rPr>
              <a:t>The script tag takes two important attributes :</a:t>
            </a:r>
            <a:endParaRPr lang="en-US" dirty="0"/>
          </a:p>
          <a:p>
            <a:pPr algn="just">
              <a:lnSpc>
                <a:spcPct val="100000"/>
              </a:lnSpc>
            </a:pPr>
            <a:r>
              <a:rPr lang="en-US" b="1" dirty="0">
                <a:solidFill>
                  <a:srgbClr val="FFFF00"/>
                </a:solidFill>
                <a:latin typeface="Calibri"/>
              </a:rPr>
              <a:t>Language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 − This attribute specifies what scripting language you are using. Typically, its value will be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javascript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. </a:t>
            </a:r>
            <a:endParaRPr lang="en-US" dirty="0"/>
          </a:p>
          <a:p>
            <a:pPr algn="just">
              <a:lnSpc>
                <a:spcPct val="100000"/>
              </a:lnSpc>
            </a:pPr>
            <a:r>
              <a:rPr lang="en-US" b="1" dirty="0">
                <a:solidFill>
                  <a:srgbClr val="FFFF00"/>
                </a:solidFill>
                <a:latin typeface="Calibri"/>
              </a:rPr>
              <a:t>Type</a:t>
            </a:r>
            <a:r>
              <a:rPr lang="en-US" dirty="0">
                <a:solidFill>
                  <a:srgbClr val="FFFF00"/>
                </a:solidFill>
                <a:latin typeface="Calibri"/>
              </a:rPr>
              <a:t> 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− The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type attribute specifies the content in the script tag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40979" y="2966545"/>
            <a:ext cx="7479443" cy="1495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3876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38080" y="248040"/>
            <a:ext cx="10515240" cy="535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u="sng" dirty="0">
                <a:solidFill>
                  <a:srgbClr val="FF0000"/>
                </a:solidFill>
                <a:latin typeface="Calibri Light"/>
              </a:rPr>
              <a:t>Password Validation</a:t>
            </a:r>
            <a:endParaRPr b="1" u="sng" dirty="0"/>
          </a:p>
        </p:txBody>
      </p:sp>
      <p:sp>
        <p:nvSpPr>
          <p:cNvPr id="199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TextShape 3"/>
          <p:cNvSpPr txBox="1"/>
          <p:nvPr/>
        </p:nvSpPr>
        <p:spPr>
          <a:xfrm>
            <a:off x="283779" y="810000"/>
            <a:ext cx="4682359" cy="5799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u="sng" dirty="0">
                <a:solidFill>
                  <a:schemeClr val="bg1"/>
                </a:solidFill>
                <a:latin typeface="Calibri"/>
              </a:rPr>
              <a:t>Rules: </a:t>
            </a:r>
            <a:endParaRPr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Calibri"/>
              </a:rPr>
              <a:t>6 to 20 characters which contain at least one numeric digit, one uppercase and one lowercase letter</a:t>
            </a:r>
            <a:endParaRPr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01" name="CustomShape 4"/>
          <p:cNvSpPr/>
          <p:nvPr/>
        </p:nvSpPr>
        <p:spPr>
          <a:xfrm>
            <a:off x="6204960" y="363960"/>
            <a:ext cx="5603760" cy="7347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3174" y="2428183"/>
            <a:ext cx="6262688" cy="32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189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421" y="189186"/>
            <a:ext cx="5846380" cy="6463862"/>
          </a:xfrm>
          <a:ln w="28575">
            <a:solidFill>
              <a:schemeClr val="bg1"/>
            </a:solidFill>
          </a:ln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&lt;html&gt;  &lt;head&gt;&lt;script&gt;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function </a:t>
            </a: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CheckPassword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() 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{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input=document.form1.text1.value;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var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 pass= /^(?=.*\d)(?=.*[a-z])(?=.*[A-Z]).{6,20}$/;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if(</a:t>
            </a:r>
            <a:r>
              <a:rPr lang="en-IN" b="1" dirty="0" err="1" smtClean="0">
                <a:solidFill>
                  <a:srgbClr val="000000"/>
                </a:solidFill>
                <a:latin typeface="Calibri"/>
              </a:rPr>
              <a:t>input.match</a:t>
            </a:r>
            <a:r>
              <a:rPr lang="en-IN" b="1" dirty="0" smtClean="0">
                <a:solidFill>
                  <a:srgbClr val="000000"/>
                </a:solidFill>
                <a:latin typeface="Calibri"/>
              </a:rPr>
              <a:t>(pass)) 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{ 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alert("Correct")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return true;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}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else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{ 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alert('Wrong...!')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return false; 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}  } </a:t>
            </a:r>
            <a:endParaRPr lang="en-IN" b="1" dirty="0" smtClean="0"/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rgbClr val="000000"/>
                </a:solidFill>
                <a:latin typeface="Calibri"/>
              </a:rPr>
              <a:t>&lt;/script&gt;  &lt;/head&gt;  </a:t>
            </a:r>
            <a:endParaRPr lang="en-IN" b="1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381000"/>
            <a:ext cx="5588875" cy="6272048"/>
          </a:xfrm>
          <a:ln w="28575">
            <a:solidFill>
              <a:schemeClr val="bg1"/>
            </a:solidFill>
          </a:ln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chemeClr val="bg1"/>
                </a:solidFill>
                <a:latin typeface="Calibri"/>
              </a:rPr>
              <a:t>&lt;body&gt;</a:t>
            </a:r>
            <a:endParaRPr lang="en-IN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chemeClr val="bg1"/>
                </a:solidFill>
                <a:latin typeface="Calibri"/>
              </a:rPr>
              <a:t>&lt;h2&gt;Input Password and Submit [6 to 20 characters which contain at least one numeric digit, one uppercase and one lowercase letter]&lt;/h2&gt;  </a:t>
            </a:r>
            <a:endParaRPr lang="en-IN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chemeClr val="bg1"/>
                </a:solidFill>
                <a:latin typeface="Calibri"/>
              </a:rPr>
              <a:t>&lt;form name="form1" action="#"&gt;  </a:t>
            </a:r>
            <a:endParaRPr lang="en-IN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chemeClr val="bg1"/>
                </a:solidFill>
                <a:latin typeface="Calibri"/>
              </a:rPr>
              <a:t>Enter Password &lt;input type="text" name="text1"/&gt; </a:t>
            </a:r>
            <a:endParaRPr lang="en-IN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chemeClr val="bg1"/>
                </a:solidFill>
                <a:latin typeface="Calibri"/>
              </a:rPr>
              <a:t> &lt;input type="submit" name="submit" value="Submit" </a:t>
            </a:r>
            <a:r>
              <a:rPr lang="en-IN" b="1" dirty="0" err="1" smtClean="0">
                <a:solidFill>
                  <a:schemeClr val="bg1"/>
                </a:solidFill>
                <a:latin typeface="Calibri"/>
              </a:rPr>
              <a:t>onclick</a:t>
            </a:r>
            <a:r>
              <a:rPr lang="en-IN" b="1" dirty="0" smtClean="0">
                <a:solidFill>
                  <a:schemeClr val="bg1"/>
                </a:solidFill>
                <a:latin typeface="Calibri"/>
              </a:rPr>
              <a:t>="</a:t>
            </a:r>
            <a:r>
              <a:rPr lang="en-IN" b="1" dirty="0" err="1" smtClean="0">
                <a:solidFill>
                  <a:schemeClr val="bg1"/>
                </a:solidFill>
                <a:latin typeface="Calibri"/>
              </a:rPr>
              <a:t>CheckPassword</a:t>
            </a:r>
            <a:r>
              <a:rPr lang="en-IN" b="1" dirty="0" smtClean="0">
                <a:solidFill>
                  <a:schemeClr val="bg1"/>
                </a:solidFill>
                <a:latin typeface="Calibri"/>
              </a:rPr>
              <a:t>()"/&gt;  </a:t>
            </a:r>
            <a:endParaRPr lang="en-IN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IN" b="1" dirty="0" smtClean="0">
                <a:solidFill>
                  <a:schemeClr val="bg1"/>
                </a:solidFill>
                <a:latin typeface="Calibri"/>
              </a:rPr>
              <a:t> &lt;/form&gt;  &lt;/body&gt;  &lt;/html&gt;</a:t>
            </a:r>
            <a:endParaRPr lang="en-IN" b="1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006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248040"/>
            <a:ext cx="10515240" cy="5353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u="sng" dirty="0">
                <a:solidFill>
                  <a:srgbClr val="FF0000"/>
                </a:solidFill>
                <a:latin typeface="Calibri Light"/>
              </a:rPr>
              <a:t>Email Validation</a:t>
            </a:r>
            <a:endParaRPr b="1" u="sng" dirty="0"/>
          </a:p>
        </p:txBody>
      </p:sp>
      <p:sp>
        <p:nvSpPr>
          <p:cNvPr id="211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TextShape 3"/>
          <p:cNvSpPr txBox="1"/>
          <p:nvPr/>
        </p:nvSpPr>
        <p:spPr>
          <a:xfrm>
            <a:off x="6257160" y="444240"/>
            <a:ext cx="5655960" cy="6165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sz="1400"/>
          </a:p>
        </p:txBody>
      </p:sp>
      <p:sp>
        <p:nvSpPr>
          <p:cNvPr id="213" name="CustomShape 4"/>
          <p:cNvSpPr/>
          <p:nvPr/>
        </p:nvSpPr>
        <p:spPr>
          <a:xfrm>
            <a:off x="700920" y="897120"/>
            <a:ext cx="5655960" cy="57996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5"/>
          <p:cNvSpPr/>
          <p:nvPr/>
        </p:nvSpPr>
        <p:spPr>
          <a:xfrm>
            <a:off x="570240" y="1058040"/>
            <a:ext cx="5655960" cy="5799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buFont typeface="Arial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Calibri"/>
              </a:rPr>
              <a:t>Must have @ and . characters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Calibri"/>
              </a:rPr>
              <a:t>Word before and after @ then . After  word with 2 to 3 characters.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7210" y="2889030"/>
            <a:ext cx="5600700" cy="352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599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04800"/>
            <a:ext cx="5714999" cy="6019800"/>
          </a:xfrm>
          <a:ln w="28575"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&lt;html&gt;  &lt;head&gt;&lt;script&gt;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function </a:t>
            </a:r>
            <a:r>
              <a:rPr lang="en-US" b="1" dirty="0" err="1" smtClean="0">
                <a:solidFill>
                  <a:srgbClr val="000000"/>
                </a:solidFill>
                <a:latin typeface="Calibri"/>
              </a:rPr>
              <a:t>CheckEmail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() 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{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input=document.form1.text1.value;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err="1" smtClean="0">
                <a:solidFill>
                  <a:srgbClr val="000000"/>
                </a:solidFill>
                <a:latin typeface="Calibri"/>
              </a:rPr>
              <a:t>var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 email=/^\w+([\.-]?\w+)*@\w*(\.\w{2,3})$/;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if(</a:t>
            </a:r>
            <a:r>
              <a:rPr lang="en-US" b="1" dirty="0" err="1" smtClean="0">
                <a:solidFill>
                  <a:srgbClr val="000000"/>
                </a:solidFill>
                <a:latin typeface="Calibri"/>
              </a:rPr>
              <a:t>input.match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(email)) 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{ 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alert("Correct")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}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else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{ 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alert('Wrong...!')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}  }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&lt;/script&gt;&lt;/head&gt;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799" y="304800"/>
            <a:ext cx="4646613" cy="5943600"/>
          </a:xfrm>
          <a:ln w="28575"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&lt;body&gt;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&lt;form name="form1" action="#" </a:t>
            </a:r>
            <a:r>
              <a:rPr lang="en-US" b="1" dirty="0" err="1" smtClean="0">
                <a:solidFill>
                  <a:srgbClr val="000000"/>
                </a:solidFill>
                <a:latin typeface="Calibri"/>
              </a:rPr>
              <a:t>onsubmit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="</a:t>
            </a:r>
            <a:r>
              <a:rPr lang="en-US" b="1" dirty="0" err="1" smtClean="0">
                <a:solidFill>
                  <a:srgbClr val="000000"/>
                </a:solidFill>
                <a:latin typeface="Calibri"/>
              </a:rPr>
              <a:t>CheckEmail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()"&gt;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b="1" dirty="0" err="1" smtClean="0">
                <a:solidFill>
                  <a:srgbClr val="000000"/>
                </a:solidFill>
                <a:latin typeface="Calibri"/>
              </a:rPr>
              <a:t>EMail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 &lt;input type="text" name="text1"/&gt;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 &lt;input type="submit" name="submit" value="Submit" /&gt;  </a:t>
            </a:r>
            <a:endParaRPr lang="en-US" b="1" dirty="0" smtClean="0"/>
          </a:p>
          <a:p>
            <a:pPr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  <a:latin typeface="Calibri"/>
              </a:rPr>
              <a:t> &lt;/form&gt; &lt;/body&gt; &lt;/html&gt; 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6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u="sng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0166" y="299545"/>
            <a:ext cx="4928038" cy="61958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55379" y="1024759"/>
            <a:ext cx="3468414" cy="64638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6910" y="1182414"/>
            <a:ext cx="33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17928" y="788276"/>
            <a:ext cx="4743450" cy="57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21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alibri Light"/>
              </a:rPr>
              <a:t>First JavaScript Program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572" y="1529254"/>
            <a:ext cx="10211841" cy="485577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&lt;html&gt;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&lt;head&gt;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&lt;script&gt;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document.write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("hi");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&lt;/script&gt;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&lt;/head&gt;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&lt;body&gt;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&lt;h2&gt;JavaScript Example&lt;/h2&gt;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&lt;/body&gt;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&lt;/html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b="1" dirty="0" err="1">
                <a:solidFill>
                  <a:srgbClr val="FFFF00"/>
                </a:solidFill>
                <a:latin typeface="Verdana"/>
              </a:rPr>
              <a:t>document.write</a:t>
            </a:r>
            <a:r>
              <a:rPr lang="en-US" b="1" dirty="0">
                <a:solidFill>
                  <a:srgbClr val="FFFF00"/>
                </a:solidFill>
                <a:latin typeface="Verdana"/>
              </a:rPr>
              <a:t>  </a:t>
            </a:r>
            <a:r>
              <a:rPr lang="en-US" b="1" dirty="0">
                <a:latin typeface="Verdana"/>
              </a:rPr>
              <a:t>writes a string into  HTML document</a:t>
            </a:r>
            <a:r>
              <a:rPr lang="en-US" dirty="0">
                <a:latin typeface="Verdana"/>
              </a:rPr>
              <a:t>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2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8662" y="1529254"/>
            <a:ext cx="4800600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224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721 -0.02523 L -0.37721 -0.025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5874241" cy="82928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/>
              </a:rPr>
              <a:t>Variables in java script</a:t>
            </a:r>
            <a:r>
              <a:rPr lang="en-US" b="1" u="sng" dirty="0">
                <a:solidFill>
                  <a:srgbClr val="FF0000"/>
                </a:solidFill>
              </a:rPr>
              <a:t/>
            </a:r>
            <a:br>
              <a:rPr lang="en-US" b="1" u="sng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434" y="1292772"/>
            <a:ext cx="10605979" cy="5186856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Variables are used to hold data. </a:t>
            </a:r>
            <a:endParaRPr lang="en-US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JavaScript is a case-sensitive language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rgbClr val="060B14"/>
                </a:solidFill>
                <a:latin typeface="Times New Roman"/>
              </a:rPr>
              <a:t>             Syntax</a:t>
            </a:r>
            <a:r>
              <a:rPr lang="en-US" sz="2000" b="1" dirty="0">
                <a:solidFill>
                  <a:srgbClr val="060B14"/>
                </a:solidFill>
                <a:latin typeface="Times New Roman"/>
              </a:rPr>
              <a:t>: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rgbClr val="060B14"/>
                </a:solidFill>
                <a:latin typeface="Times New Roman"/>
              </a:rPr>
              <a:t>                       </a:t>
            </a:r>
            <a:r>
              <a:rPr lang="en-US" sz="2000" b="1" dirty="0" err="1" smtClean="0">
                <a:solidFill>
                  <a:srgbClr val="060B14"/>
                </a:solidFill>
                <a:latin typeface="Times New Roman"/>
              </a:rPr>
              <a:t>var</a:t>
            </a:r>
            <a:r>
              <a:rPr lang="en-US" sz="2000" b="1" dirty="0" smtClean="0">
                <a:solidFill>
                  <a:srgbClr val="060B14"/>
                </a:solidFill>
                <a:latin typeface="Times New Roman"/>
              </a:rPr>
              <a:t>  </a:t>
            </a:r>
            <a:r>
              <a:rPr lang="en-US" sz="2000" b="1" dirty="0" err="1">
                <a:solidFill>
                  <a:srgbClr val="060B14"/>
                </a:solidFill>
                <a:latin typeface="Times New Roman"/>
              </a:rPr>
              <a:t>varname</a:t>
            </a:r>
            <a:r>
              <a:rPr lang="en-US" sz="2000" b="1" dirty="0">
                <a:solidFill>
                  <a:srgbClr val="060B14"/>
                </a:solidFill>
                <a:latin typeface="Times New Roman"/>
              </a:rPr>
              <a:t>;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&lt;body&gt;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&lt;script&gt;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 x = 5;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 y = 6;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Times New Roman"/>
              </a:rPr>
              <a:t>var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 z = x + y;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Times New Roman"/>
              </a:rPr>
              <a:t>document.write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("value of z is" +z);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&lt;/script&gt;</a:t>
            </a: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&lt;/body&gt; &lt;/html&gt;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C:\Users\Bhargavi\Desktop\Cap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5655" y="1714500"/>
            <a:ext cx="4572000" cy="434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940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 0.00347 L -0.347 0.0034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483"/>
            <a:ext cx="10590213" cy="1529255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  <a:latin typeface="Calibri Light"/>
              </a:rPr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76" y="1497724"/>
            <a:ext cx="8213835" cy="482424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A function is some code that is executed when an event fires or a call to that function is made.</a:t>
            </a:r>
            <a:endParaRPr lang="en-US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Typically a function contains several lines of code.</a:t>
            </a:r>
            <a:endParaRPr lang="en-US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 Functions are written in the &lt;head&gt; element.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>
                <a:solidFill>
                  <a:srgbClr val="FF0000"/>
                </a:solidFill>
                <a:latin typeface="Times New Roman"/>
              </a:rPr>
              <a:t>Syntax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60B14"/>
                </a:solidFill>
                <a:latin typeface="Times New Roman"/>
              </a:rPr>
              <a:t>function  function-</a:t>
            </a:r>
            <a:r>
              <a:rPr lang="en-US" i="1" dirty="0">
                <a:solidFill>
                  <a:srgbClr val="060B14"/>
                </a:solidFill>
                <a:latin typeface="Times New Roman"/>
              </a:rPr>
              <a:t>name</a:t>
            </a:r>
            <a:r>
              <a:rPr lang="en-US" dirty="0">
                <a:solidFill>
                  <a:srgbClr val="060B14"/>
                </a:solidFill>
                <a:latin typeface="Times New Roman"/>
              </a:rPr>
              <a:t>(</a:t>
            </a:r>
            <a:r>
              <a:rPr lang="en-US" i="1" dirty="0">
                <a:solidFill>
                  <a:srgbClr val="060B14"/>
                </a:solidFill>
                <a:latin typeface="Times New Roman"/>
              </a:rPr>
              <a:t>parameter1, parameter2, parameter3</a:t>
            </a:r>
            <a:r>
              <a:rPr lang="en-US" dirty="0">
                <a:solidFill>
                  <a:srgbClr val="060B14"/>
                </a:solidFill>
                <a:latin typeface="Times New Roman"/>
              </a:rPr>
              <a:t>) 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60B14"/>
                </a:solidFill>
                <a:latin typeface="Times New Roman"/>
              </a:rPr>
              <a:t>{
    </a:t>
            </a:r>
            <a:r>
              <a:rPr lang="en-US" i="1" dirty="0">
                <a:solidFill>
                  <a:srgbClr val="060B14"/>
                </a:solidFill>
                <a:latin typeface="Times New Roman"/>
              </a:rPr>
              <a:t>code to be executed</a:t>
            </a:r>
            <a:r>
              <a:rPr lang="en-US" dirty="0">
                <a:solidFill>
                  <a:srgbClr val="060B14"/>
                </a:solidFill>
                <a:latin typeface="Times New Roman"/>
              </a:rPr>
              <a:t>
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666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modifying unit1</Template>
  <TotalTime>1544</TotalTime>
  <Words>2407</Words>
  <Application>Microsoft Office PowerPoint</Application>
  <PresentationFormat>Custom</PresentationFormat>
  <Paragraphs>585</Paragraphs>
  <Slides>64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Circuit</vt:lpstr>
      <vt:lpstr>Java Script </vt:lpstr>
      <vt:lpstr>Server-side Applications vs. Client-side Applications </vt:lpstr>
      <vt:lpstr>What is DHTML? </vt:lpstr>
      <vt:lpstr>What is JavaScript </vt:lpstr>
      <vt:lpstr>
History of JavaScript ?
 </vt:lpstr>
      <vt:lpstr>
JavaScript - Syntax
 </vt:lpstr>
      <vt:lpstr>First JavaScript Program </vt:lpstr>
      <vt:lpstr>Variables in java script </vt:lpstr>
      <vt:lpstr>Functions</vt:lpstr>
      <vt:lpstr>Slide 10</vt:lpstr>
      <vt:lpstr>Slide 11</vt:lpstr>
      <vt:lpstr>Built-in Objects  in JavaScript </vt:lpstr>
      <vt:lpstr>Date Object 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Document object</vt:lpstr>
      <vt:lpstr>Slide 42</vt:lpstr>
      <vt:lpstr>Slide 43</vt:lpstr>
      <vt:lpstr>Slide 44</vt:lpstr>
      <vt:lpstr>Example</vt:lpstr>
      <vt:lpstr>Slide 46</vt:lpstr>
      <vt:lpstr>Data TyPES</vt:lpstr>
      <vt:lpstr>Primitive types</vt:lpstr>
      <vt:lpstr>NON-Primitive types</vt:lpstr>
      <vt:lpstr>Slide 50</vt:lpstr>
      <vt:lpstr>Slide 51</vt:lpstr>
      <vt:lpstr>OPERATORS</vt:lpstr>
      <vt:lpstr>Slide 53</vt:lpstr>
      <vt:lpstr>Slide 54</vt:lpstr>
      <vt:lpstr>Special operators in js</vt:lpstr>
      <vt:lpstr>Data Validation 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Windows User</dc:creator>
  <cp:lastModifiedBy>admin</cp:lastModifiedBy>
  <cp:revision>51</cp:revision>
  <dcterms:created xsi:type="dcterms:W3CDTF">2020-08-06T22:57:47Z</dcterms:created>
  <dcterms:modified xsi:type="dcterms:W3CDTF">2022-01-19T09:24:30Z</dcterms:modified>
</cp:coreProperties>
</file>